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64" r:id="rId4"/>
    <p:sldId id="265" r:id="rId5"/>
    <p:sldId id="269" r:id="rId6"/>
    <p:sldId id="270" r:id="rId7"/>
    <p:sldId id="266" r:id="rId8"/>
    <p:sldId id="276" r:id="rId9"/>
    <p:sldId id="279" r:id="rId10"/>
    <p:sldId id="280" r:id="rId11"/>
    <p:sldId id="277" r:id="rId12"/>
    <p:sldId id="278" r:id="rId13"/>
    <p:sldId id="281" r:id="rId14"/>
    <p:sldId id="268" r:id="rId15"/>
    <p:sldId id="258" r:id="rId16"/>
    <p:sldId id="259" r:id="rId17"/>
    <p:sldId id="261" r:id="rId18"/>
    <p:sldId id="262" r:id="rId19"/>
    <p:sldId id="260" r:id="rId20"/>
    <p:sldId id="263" r:id="rId21"/>
    <p:sldId id="267" r:id="rId22"/>
    <p:sldId id="273" r:id="rId23"/>
    <p:sldId id="274" r:id="rId24"/>
    <p:sldId id="275"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4660"/>
  </p:normalViewPr>
  <p:slideViewPr>
    <p:cSldViewPr snapToGrid="0">
      <p:cViewPr varScale="1">
        <p:scale>
          <a:sx n="42" d="100"/>
          <a:sy n="42" d="100"/>
        </p:scale>
        <p:origin x="9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A6BA8-079E-4235-9AC2-674A97B85333}"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7BEC9-062D-4622-8C7F-34E7E06A16E5}" type="slidenum">
              <a:rPr lang="en-US" smtClean="0"/>
              <a:t>‹#›</a:t>
            </a:fld>
            <a:endParaRPr lang="en-US"/>
          </a:p>
        </p:txBody>
      </p:sp>
    </p:spTree>
    <p:extLst>
      <p:ext uri="{BB962C8B-B14F-4D97-AF65-F5344CB8AC3E}">
        <p14:creationId xmlns:p14="http://schemas.microsoft.com/office/powerpoint/2010/main" val="14084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currently funded for – 1</a:t>
            </a:r>
            <a:r>
              <a:rPr lang="en-US" baseline="30000" dirty="0" smtClean="0"/>
              <a:t>st</a:t>
            </a:r>
            <a:r>
              <a:rPr lang="en-US" baseline="0" dirty="0" smtClean="0"/>
              <a:t> 3 received trust fund recommendation from the board to the legislature – they need to approve and send to governor – generally rubber stamp</a:t>
            </a:r>
          </a:p>
          <a:p>
            <a:r>
              <a:rPr lang="en-US" baseline="0" dirty="0" smtClean="0"/>
              <a:t>Scored 380 – well above the cut line</a:t>
            </a:r>
          </a:p>
          <a:p>
            <a:r>
              <a:rPr lang="en-US" baseline="0" dirty="0" smtClean="0"/>
              <a:t>Ingham trails mileage will match these three grants to pay for the projects</a:t>
            </a:r>
          </a:p>
          <a:p>
            <a:r>
              <a:rPr lang="en-US" baseline="0" dirty="0" smtClean="0"/>
              <a:t>All Lansing in green – expect to be funded – </a:t>
            </a:r>
            <a:r>
              <a:rPr lang="en-US" baseline="0" dirty="0" err="1" smtClean="0"/>
              <a:t>brett</a:t>
            </a:r>
            <a:r>
              <a:rPr lang="en-US" baseline="0" dirty="0" smtClean="0"/>
              <a:t> there at the meeting to make sure tonight</a:t>
            </a:r>
            <a:endParaRPr lang="en-US" dirty="0" smtClean="0"/>
          </a:p>
          <a:p>
            <a:endParaRPr lang="en-US" dirty="0"/>
          </a:p>
        </p:txBody>
      </p:sp>
      <p:sp>
        <p:nvSpPr>
          <p:cNvPr id="4" name="Slide Number Placeholder 3"/>
          <p:cNvSpPr>
            <a:spLocks noGrp="1"/>
          </p:cNvSpPr>
          <p:nvPr>
            <p:ph type="sldNum" sz="quarter" idx="10"/>
          </p:nvPr>
        </p:nvSpPr>
        <p:spPr/>
        <p:txBody>
          <a:bodyPr/>
          <a:lstStyle/>
          <a:p>
            <a:fld id="{FCF7BEC9-062D-4622-8C7F-34E7E06A16E5}" type="slidenum">
              <a:rPr lang="en-US" smtClean="0"/>
              <a:t>15</a:t>
            </a:fld>
            <a:endParaRPr lang="en-US"/>
          </a:p>
        </p:txBody>
      </p:sp>
    </p:spTree>
    <p:extLst>
      <p:ext uri="{BB962C8B-B14F-4D97-AF65-F5344CB8AC3E}">
        <p14:creationId xmlns:p14="http://schemas.microsoft.com/office/powerpoint/2010/main" val="296901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pictured will be like the one at City Market – anticipated</a:t>
            </a:r>
            <a:r>
              <a:rPr lang="en-US" baseline="0" dirty="0" smtClean="0"/>
              <a:t> late 2018</a:t>
            </a:r>
          </a:p>
          <a:p>
            <a:r>
              <a:rPr lang="en-US" baseline="0" dirty="0" smtClean="0"/>
              <a:t>City market ability to dock boats – others will not</a:t>
            </a:r>
            <a:endParaRPr lang="en-US" dirty="0" smtClean="0"/>
          </a:p>
          <a:p>
            <a:endParaRPr lang="en-US" dirty="0"/>
          </a:p>
        </p:txBody>
      </p:sp>
      <p:sp>
        <p:nvSpPr>
          <p:cNvPr id="4" name="Slide Number Placeholder 3"/>
          <p:cNvSpPr>
            <a:spLocks noGrp="1"/>
          </p:cNvSpPr>
          <p:nvPr>
            <p:ph type="sldNum" sz="quarter" idx="10"/>
          </p:nvPr>
        </p:nvSpPr>
        <p:spPr/>
        <p:txBody>
          <a:bodyPr/>
          <a:lstStyle/>
          <a:p>
            <a:fld id="{FCF7BEC9-062D-4622-8C7F-34E7E06A16E5}" type="slidenum">
              <a:rPr lang="en-US" smtClean="0"/>
              <a:t>16</a:t>
            </a:fld>
            <a:endParaRPr lang="en-US"/>
          </a:p>
        </p:txBody>
      </p:sp>
    </p:spTree>
    <p:extLst>
      <p:ext uri="{BB962C8B-B14F-4D97-AF65-F5344CB8AC3E}">
        <p14:creationId xmlns:p14="http://schemas.microsoft.com/office/powerpoint/2010/main" val="393665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a:t>
            </a:r>
            <a:r>
              <a:rPr lang="en-US" baseline="0" dirty="0" smtClean="0"/>
              <a:t> </a:t>
            </a:r>
            <a:r>
              <a:rPr lang="en-US" baseline="0" dirty="0" err="1" smtClean="0"/>
              <a:t>Moores</a:t>
            </a:r>
            <a:r>
              <a:rPr lang="en-US" baseline="0" dirty="0" smtClean="0"/>
              <a:t> and </a:t>
            </a:r>
            <a:r>
              <a:rPr lang="en-US" baseline="0" dirty="0" err="1" smtClean="0"/>
              <a:t>Riverpoint</a:t>
            </a:r>
            <a:r>
              <a:rPr lang="en-US" baseline="0" dirty="0" smtClean="0"/>
              <a:t> – GM and BWL Eckert station meet – scheduled to be repaired in 2018</a:t>
            </a:r>
            <a:endParaRPr lang="en-US" dirty="0" smtClean="0"/>
          </a:p>
          <a:p>
            <a:endParaRPr lang="en-US" dirty="0"/>
          </a:p>
        </p:txBody>
      </p:sp>
      <p:sp>
        <p:nvSpPr>
          <p:cNvPr id="4" name="Slide Number Placeholder 3"/>
          <p:cNvSpPr>
            <a:spLocks noGrp="1"/>
          </p:cNvSpPr>
          <p:nvPr>
            <p:ph type="sldNum" sz="quarter" idx="10"/>
          </p:nvPr>
        </p:nvSpPr>
        <p:spPr/>
        <p:txBody>
          <a:bodyPr/>
          <a:lstStyle/>
          <a:p>
            <a:fld id="{FCF7BEC9-062D-4622-8C7F-34E7E06A16E5}" type="slidenum">
              <a:rPr lang="en-US" smtClean="0"/>
              <a:t>17</a:t>
            </a:fld>
            <a:endParaRPr lang="en-US"/>
          </a:p>
        </p:txBody>
      </p:sp>
    </p:spTree>
    <p:extLst>
      <p:ext uri="{BB962C8B-B14F-4D97-AF65-F5344CB8AC3E}">
        <p14:creationId xmlns:p14="http://schemas.microsoft.com/office/powerpoint/2010/main" val="60054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along the river this year. Majority Potter Park zoo east to </a:t>
            </a:r>
            <a:r>
              <a:rPr lang="en-US" dirty="0" err="1" smtClean="0"/>
              <a:t>Clippert</a:t>
            </a:r>
            <a:endParaRPr lang="en-US" dirty="0" smtClean="0"/>
          </a:p>
          <a:p>
            <a:endParaRPr lang="en-US" dirty="0"/>
          </a:p>
        </p:txBody>
      </p:sp>
      <p:sp>
        <p:nvSpPr>
          <p:cNvPr id="4" name="Slide Number Placeholder 3"/>
          <p:cNvSpPr>
            <a:spLocks noGrp="1"/>
          </p:cNvSpPr>
          <p:nvPr>
            <p:ph type="sldNum" sz="quarter" idx="10"/>
          </p:nvPr>
        </p:nvSpPr>
        <p:spPr/>
        <p:txBody>
          <a:bodyPr/>
          <a:lstStyle/>
          <a:p>
            <a:fld id="{FCF7BEC9-062D-4622-8C7F-34E7E06A16E5}" type="slidenum">
              <a:rPr lang="en-US" smtClean="0"/>
              <a:t>18</a:t>
            </a:fld>
            <a:endParaRPr lang="en-US"/>
          </a:p>
        </p:txBody>
      </p:sp>
    </p:spTree>
    <p:extLst>
      <p:ext uri="{BB962C8B-B14F-4D97-AF65-F5344CB8AC3E}">
        <p14:creationId xmlns:p14="http://schemas.microsoft.com/office/powerpoint/2010/main" val="141994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a:t>
            </a:r>
            <a:r>
              <a:rPr lang="en-US" baseline="0" dirty="0" smtClean="0"/>
              <a:t> (pictured) and north are going to be repaired</a:t>
            </a:r>
          </a:p>
          <a:p>
            <a:r>
              <a:rPr lang="en-US" baseline="0" dirty="0" smtClean="0"/>
              <a:t>Both galvanized metal </a:t>
            </a:r>
          </a:p>
          <a:p>
            <a:r>
              <a:rPr lang="en-US" baseline="0" dirty="0" smtClean="0"/>
              <a:t>North adding light pole to replace small lights that get damaged</a:t>
            </a:r>
          </a:p>
          <a:p>
            <a:r>
              <a:rPr lang="en-US" baseline="0" dirty="0" smtClean="0"/>
              <a:t>These are in conjunction with the MDOT work on the MI avenue bridge</a:t>
            </a:r>
          </a:p>
          <a:p>
            <a:r>
              <a:rPr lang="en-US" baseline="0" dirty="0" smtClean="0"/>
              <a:t>Completion – Sept 2018</a:t>
            </a:r>
            <a:endParaRPr lang="en-US" dirty="0"/>
          </a:p>
        </p:txBody>
      </p:sp>
      <p:sp>
        <p:nvSpPr>
          <p:cNvPr id="4" name="Slide Number Placeholder 3"/>
          <p:cNvSpPr>
            <a:spLocks noGrp="1"/>
          </p:cNvSpPr>
          <p:nvPr>
            <p:ph type="sldNum" sz="quarter" idx="10"/>
          </p:nvPr>
        </p:nvSpPr>
        <p:spPr/>
        <p:txBody>
          <a:bodyPr/>
          <a:lstStyle/>
          <a:p>
            <a:fld id="{FCF7BEC9-062D-4622-8C7F-34E7E06A16E5}" type="slidenum">
              <a:rPr lang="en-US" smtClean="0"/>
              <a:t>19</a:t>
            </a:fld>
            <a:endParaRPr lang="en-US"/>
          </a:p>
        </p:txBody>
      </p:sp>
    </p:spTree>
    <p:extLst>
      <p:ext uri="{BB962C8B-B14F-4D97-AF65-F5344CB8AC3E}">
        <p14:creationId xmlns:p14="http://schemas.microsoft.com/office/powerpoint/2010/main" val="27538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Community Foundation</a:t>
            </a:r>
            <a:r>
              <a:rPr lang="en-US" baseline="0" dirty="0" smtClean="0"/>
              <a:t> – fundraising/planning for </a:t>
            </a:r>
            <a:r>
              <a:rPr lang="en-US" baseline="0" dirty="0" err="1" smtClean="0"/>
              <a:t>placemaking</a:t>
            </a:r>
            <a:r>
              <a:rPr lang="en-US" baseline="0" dirty="0" smtClean="0"/>
              <a:t> along the riverfront</a:t>
            </a:r>
          </a:p>
          <a:p>
            <a:endParaRPr lang="en-US" baseline="0" dirty="0" smtClean="0"/>
          </a:p>
          <a:p>
            <a:r>
              <a:rPr lang="en-US" baseline="0" dirty="0" smtClean="0"/>
              <a:t>Priority groups: Bridge rehab, bank stabilization, pavement </a:t>
            </a:r>
          </a:p>
          <a:p>
            <a:r>
              <a:rPr lang="en-US" baseline="0" dirty="0" smtClean="0"/>
              <a:t>MP </a:t>
            </a:r>
            <a:r>
              <a:rPr lang="en-US" baseline="0" dirty="0" err="1" smtClean="0"/>
              <a:t>Pavillion</a:t>
            </a:r>
            <a:r>
              <a:rPr lang="en-US" baseline="0" dirty="0" smtClean="0"/>
              <a:t> $100,000 &amp; Wilson path $400,000– we have not set this years Capital Improvement Project list – these projects are heavily consideration </a:t>
            </a:r>
          </a:p>
          <a:p>
            <a:r>
              <a:rPr lang="en-US" baseline="0" dirty="0" smtClean="0"/>
              <a:t>Talk about Letts</a:t>
            </a:r>
          </a:p>
          <a:p>
            <a:r>
              <a:rPr lang="en-US" baseline="0" dirty="0" smtClean="0"/>
              <a:t>Quentin Park project – improving baseball fields</a:t>
            </a:r>
          </a:p>
          <a:p>
            <a:r>
              <a:rPr lang="en-US" baseline="0" dirty="0" smtClean="0"/>
              <a:t>Cambridge road </a:t>
            </a:r>
            <a:r>
              <a:rPr lang="en-US" baseline="0" dirty="0" err="1" smtClean="0"/>
              <a:t>extention</a:t>
            </a:r>
            <a:r>
              <a:rPr lang="en-US" baseline="0" dirty="0" smtClean="0"/>
              <a:t> – looking to put in a DNR grant for that</a:t>
            </a:r>
            <a:endParaRPr lang="en-US" dirty="0"/>
          </a:p>
        </p:txBody>
      </p:sp>
      <p:sp>
        <p:nvSpPr>
          <p:cNvPr id="4" name="Slide Number Placeholder 3"/>
          <p:cNvSpPr>
            <a:spLocks noGrp="1"/>
          </p:cNvSpPr>
          <p:nvPr>
            <p:ph type="sldNum" sz="quarter" idx="10"/>
          </p:nvPr>
        </p:nvSpPr>
        <p:spPr/>
        <p:txBody>
          <a:bodyPr/>
          <a:lstStyle/>
          <a:p>
            <a:fld id="{FCF7BEC9-062D-4622-8C7F-34E7E06A16E5}" type="slidenum">
              <a:rPr lang="en-US" smtClean="0"/>
              <a:t>20</a:t>
            </a:fld>
            <a:endParaRPr lang="en-US"/>
          </a:p>
        </p:txBody>
      </p:sp>
    </p:spTree>
    <p:extLst>
      <p:ext uri="{BB962C8B-B14F-4D97-AF65-F5344CB8AC3E}">
        <p14:creationId xmlns:p14="http://schemas.microsoft.com/office/powerpoint/2010/main" val="250061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A8414C-576C-470C-86D7-C9ED52BE54B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292955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8414C-576C-470C-86D7-C9ED52BE54B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416545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8414C-576C-470C-86D7-C9ED52BE54B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404156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8414C-576C-470C-86D7-C9ED52BE54B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62648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A8414C-576C-470C-86D7-C9ED52BE54B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80948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A8414C-576C-470C-86D7-C9ED52BE54B6}"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9365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A8414C-576C-470C-86D7-C9ED52BE54B6}"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116293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A8414C-576C-470C-86D7-C9ED52BE54B6}"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293889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8414C-576C-470C-86D7-C9ED52BE54B6}"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25088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A8414C-576C-470C-86D7-C9ED52BE54B6}"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194627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A8414C-576C-470C-86D7-C9ED52BE54B6}"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8D03-A2C5-47E4-99F8-DBA38F3A629C}" type="slidenum">
              <a:rPr lang="en-US" smtClean="0"/>
              <a:t>‹#›</a:t>
            </a:fld>
            <a:endParaRPr lang="en-US"/>
          </a:p>
        </p:txBody>
      </p:sp>
    </p:spTree>
    <p:extLst>
      <p:ext uri="{BB962C8B-B14F-4D97-AF65-F5344CB8AC3E}">
        <p14:creationId xmlns:p14="http://schemas.microsoft.com/office/powerpoint/2010/main" val="359954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8414C-576C-470C-86D7-C9ED52BE54B6}"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8D03-A2C5-47E4-99F8-DBA38F3A629C}" type="slidenum">
              <a:rPr lang="en-US" smtClean="0"/>
              <a:t>‹#›</a:t>
            </a:fld>
            <a:endParaRPr lang="en-US"/>
          </a:p>
        </p:txBody>
      </p:sp>
      <p:sp>
        <p:nvSpPr>
          <p:cNvPr id="7" name="Rounded Rectangle 6"/>
          <p:cNvSpPr/>
          <p:nvPr userDrawn="1"/>
        </p:nvSpPr>
        <p:spPr>
          <a:xfrm>
            <a:off x="-165462" y="5826035"/>
            <a:ext cx="9440092" cy="947692"/>
          </a:xfrm>
          <a:prstGeom prst="roundRect">
            <a:avLst/>
          </a:prstGeom>
          <a:solidFill>
            <a:srgbClr val="453072"/>
          </a:solidFill>
          <a:ln>
            <a:solidFill>
              <a:srgbClr val="453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130936" y="6060716"/>
            <a:ext cx="3226526" cy="104503"/>
          </a:xfrm>
          <a:prstGeom prst="rect">
            <a:avLst/>
          </a:prstGeom>
          <a:solidFill>
            <a:srgbClr val="453072"/>
          </a:solidFill>
          <a:ln>
            <a:solidFill>
              <a:srgbClr val="453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274630" y="6262872"/>
            <a:ext cx="3226526" cy="134483"/>
          </a:xfrm>
          <a:prstGeom prst="rect">
            <a:avLst/>
          </a:prstGeom>
          <a:solidFill>
            <a:srgbClr val="453072"/>
          </a:solidFill>
          <a:ln>
            <a:solidFill>
              <a:srgbClr val="453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130937" y="6481945"/>
            <a:ext cx="3226526" cy="291782"/>
          </a:xfrm>
          <a:prstGeom prst="rect">
            <a:avLst/>
          </a:prstGeom>
          <a:solidFill>
            <a:srgbClr val="453072"/>
          </a:solidFill>
          <a:ln>
            <a:solidFill>
              <a:srgbClr val="453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1566" y="5930536"/>
            <a:ext cx="841083" cy="757547"/>
          </a:xfrm>
          <a:prstGeom prst="rect">
            <a:avLst/>
          </a:prstGeom>
        </p:spPr>
      </p:pic>
    </p:spTree>
    <p:extLst>
      <p:ext uri="{BB962C8B-B14F-4D97-AF65-F5344CB8AC3E}">
        <p14:creationId xmlns:p14="http://schemas.microsoft.com/office/powerpoint/2010/main" val="135041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Housing + Neighborhood Resource Summit</a:t>
            </a:r>
          </a:p>
        </p:txBody>
      </p:sp>
      <p:sp>
        <p:nvSpPr>
          <p:cNvPr id="3" name="Subtitle 2"/>
          <p:cNvSpPr>
            <a:spLocks noGrp="1"/>
          </p:cNvSpPr>
          <p:nvPr>
            <p:ph type="subTitle" idx="1"/>
          </p:nvPr>
        </p:nvSpPr>
        <p:spPr>
          <a:solidFill>
            <a:schemeClr val="bg1"/>
          </a:solidFill>
        </p:spPr>
        <p:txBody>
          <a:bodyPr/>
          <a:lstStyle/>
          <a:p>
            <a:endParaRPr lang="en-US" dirty="0"/>
          </a:p>
          <a:p>
            <a:r>
              <a:rPr lang="en-US" dirty="0"/>
              <a:t>February 13</a:t>
            </a:r>
            <a:r>
              <a:rPr lang="en-US" baseline="30000" dirty="0"/>
              <a:t>th</a:t>
            </a:r>
            <a:r>
              <a:rPr lang="en-US" dirty="0"/>
              <a:t>, 2018</a:t>
            </a:r>
          </a:p>
        </p:txBody>
      </p:sp>
    </p:spTree>
    <p:extLst>
      <p:ext uri="{BB962C8B-B14F-4D97-AF65-F5344CB8AC3E}">
        <p14:creationId xmlns:p14="http://schemas.microsoft.com/office/powerpoint/2010/main" val="1223544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18178B-F47F-4A2E-8A5E-2BAEF573986E}"/>
              </a:ext>
            </a:extLst>
          </p:cNvPr>
          <p:cNvSpPr>
            <a:spLocks noGrp="1"/>
          </p:cNvSpPr>
          <p:nvPr>
            <p:ph idx="1"/>
          </p:nvPr>
        </p:nvSpPr>
        <p:spPr/>
        <p:txBody>
          <a:bodyPr/>
          <a:lstStyle/>
          <a:p>
            <a:r>
              <a:rPr lang="en-US" dirty="0" smtClean="0"/>
              <a:t>Spring </a:t>
            </a:r>
            <a:r>
              <a:rPr lang="en-US" dirty="0"/>
              <a:t>we plan to complete another mile of local street repairs at a cost of approximately $75,000</a:t>
            </a:r>
            <a:r>
              <a:rPr lang="en-US" dirty="0" smtClean="0"/>
              <a:t>.</a:t>
            </a:r>
          </a:p>
          <a:p>
            <a:pPr marL="0" indent="0">
              <a:buNone/>
            </a:pPr>
            <a:endParaRPr lang="en-US" dirty="0"/>
          </a:p>
          <a:p>
            <a:r>
              <a:rPr lang="en-US" dirty="0" smtClean="0"/>
              <a:t>The paving </a:t>
            </a:r>
            <a:r>
              <a:rPr lang="en-US" dirty="0"/>
              <a:t>of Pine Street will be completed in the spring of 2018 and Jolly Road between Pleasant Grove and Martin Luther King, Jr. Blvd. as well as Pennsylvania Avenue between Jolly Road and Cavanaugh Road will be repaved this summer. </a:t>
            </a:r>
          </a:p>
        </p:txBody>
      </p:sp>
      <p:sp>
        <p:nvSpPr>
          <p:cNvPr id="4" name="Title 1">
            <a:extLst>
              <a:ext uri="{FF2B5EF4-FFF2-40B4-BE49-F238E27FC236}">
                <a16:creationId xmlns:a16="http://schemas.microsoft.com/office/drawing/2014/main" xmlns="" id="{9462CE28-2FB9-43B5-B42D-778A385B5BED}"/>
              </a:ext>
            </a:extLst>
          </p:cNvPr>
          <p:cNvSpPr>
            <a:spLocks noGrp="1"/>
          </p:cNvSpPr>
          <p:nvPr>
            <p:ph type="title"/>
          </p:nvPr>
        </p:nvSpPr>
        <p:spPr>
          <a:ln w="38100">
            <a:solidFill>
              <a:srgbClr val="7030A0"/>
            </a:solidFill>
          </a:ln>
        </p:spPr>
        <p:txBody>
          <a:bodyPr/>
          <a:lstStyle/>
          <a:p>
            <a:r>
              <a:rPr lang="en-US" b="1" dirty="0"/>
              <a:t>2018 planned street repairs</a:t>
            </a:r>
          </a:p>
        </p:txBody>
      </p:sp>
    </p:spTree>
    <p:extLst>
      <p:ext uri="{BB962C8B-B14F-4D97-AF65-F5344CB8AC3E}">
        <p14:creationId xmlns:p14="http://schemas.microsoft.com/office/powerpoint/2010/main" val="384740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61155C-E7E8-4CF7-A99C-1D4BD1D68C46}"/>
              </a:ext>
            </a:extLst>
          </p:cNvPr>
          <p:cNvSpPr>
            <a:spLocks noGrp="1"/>
          </p:cNvSpPr>
          <p:nvPr>
            <p:ph idx="1"/>
          </p:nvPr>
        </p:nvSpPr>
        <p:spPr/>
        <p:txBody>
          <a:bodyPr/>
          <a:lstStyle/>
          <a:p>
            <a:r>
              <a:rPr lang="en-US" dirty="0"/>
              <a:t>Network is over 600 miles.  Assuming an average sidewalk life of 50 years, we need to replace 12 miles of sidewalk a year at a cost of approximately $2.5 million ($1.5 million City).  </a:t>
            </a:r>
          </a:p>
          <a:p>
            <a:r>
              <a:rPr lang="en-US" dirty="0"/>
              <a:t>City funding for FY ’18 was $100,000.  Sidewalk trip hazards are now being remediated through cutting ($120k), which is much more cost effective than replacing the sidewalk.  </a:t>
            </a:r>
          </a:p>
          <a:p>
            <a:r>
              <a:rPr lang="en-US" dirty="0"/>
              <a:t>Received </a:t>
            </a:r>
            <a:r>
              <a:rPr lang="en-US" i="1" dirty="0"/>
              <a:t>Safe Routes to School </a:t>
            </a:r>
            <a:r>
              <a:rPr lang="en-US" dirty="0"/>
              <a:t>grant, sidewalk ramps at over 60 intersections were replaced around four schools (Wards 1 and 3), which will be followed up with a sidewalk repair project.</a:t>
            </a:r>
          </a:p>
        </p:txBody>
      </p:sp>
      <p:sp>
        <p:nvSpPr>
          <p:cNvPr id="4" name="Title 1">
            <a:extLst>
              <a:ext uri="{FF2B5EF4-FFF2-40B4-BE49-F238E27FC236}">
                <a16:creationId xmlns:a16="http://schemas.microsoft.com/office/drawing/2014/main" xmlns="" id="{5DDFCE06-9C73-4C81-A4C2-4B309738C68F}"/>
              </a:ext>
            </a:extLst>
          </p:cNvPr>
          <p:cNvSpPr>
            <a:spLocks noGrp="1"/>
          </p:cNvSpPr>
          <p:nvPr>
            <p:ph type="title"/>
          </p:nvPr>
        </p:nvSpPr>
        <p:spPr>
          <a:ln w="38100">
            <a:solidFill>
              <a:srgbClr val="7030A0"/>
            </a:solidFill>
          </a:ln>
        </p:spPr>
        <p:txBody>
          <a:bodyPr/>
          <a:lstStyle/>
          <a:p>
            <a:r>
              <a:rPr lang="en-US" b="1" dirty="0"/>
              <a:t>Sidewalks</a:t>
            </a:r>
          </a:p>
        </p:txBody>
      </p:sp>
    </p:spTree>
    <p:extLst>
      <p:ext uri="{BB962C8B-B14F-4D97-AF65-F5344CB8AC3E}">
        <p14:creationId xmlns:p14="http://schemas.microsoft.com/office/powerpoint/2010/main" val="127881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912A5A-76F6-4C46-AEE9-AF824F01150F}"/>
              </a:ext>
            </a:extLst>
          </p:cNvPr>
          <p:cNvSpPr>
            <a:spLocks noGrp="1"/>
          </p:cNvSpPr>
          <p:nvPr>
            <p:ph idx="1"/>
          </p:nvPr>
        </p:nvSpPr>
        <p:spPr/>
        <p:txBody>
          <a:bodyPr/>
          <a:lstStyle/>
          <a:p>
            <a:r>
              <a:rPr lang="en-US" dirty="0"/>
              <a:t>This spring we are starting sewer separation projects again, after a break of close to 10 years. Located primarily in the Moores Park neighborhood, but also includes work on MLK Jr. Blvd. and Mt. Hope Avenue.  </a:t>
            </a:r>
            <a:endParaRPr lang="en-US" dirty="0" smtClean="0"/>
          </a:p>
          <a:p>
            <a:pPr marL="0" indent="0">
              <a:buNone/>
            </a:pPr>
            <a:endParaRPr lang="en-US" dirty="0"/>
          </a:p>
          <a:p>
            <a:r>
              <a:rPr lang="en-US" dirty="0"/>
              <a:t>Current project is up to $16 million and is a two year project.  Work is scheduled to start in April.  The projects will continue, at a minimum of one project per year, for the next 15 years.</a:t>
            </a:r>
          </a:p>
        </p:txBody>
      </p:sp>
      <p:sp>
        <p:nvSpPr>
          <p:cNvPr id="4" name="Title 1">
            <a:extLst>
              <a:ext uri="{FF2B5EF4-FFF2-40B4-BE49-F238E27FC236}">
                <a16:creationId xmlns:a16="http://schemas.microsoft.com/office/drawing/2014/main" xmlns="" id="{74A7CA5E-1BB2-4FDE-8B47-92CE463CC9F1}"/>
              </a:ext>
            </a:extLst>
          </p:cNvPr>
          <p:cNvSpPr>
            <a:spLocks noGrp="1"/>
          </p:cNvSpPr>
          <p:nvPr>
            <p:ph type="title"/>
          </p:nvPr>
        </p:nvSpPr>
        <p:spPr>
          <a:ln w="38100">
            <a:solidFill>
              <a:srgbClr val="7030A0"/>
            </a:solidFill>
          </a:ln>
        </p:spPr>
        <p:txBody>
          <a:bodyPr/>
          <a:lstStyle/>
          <a:p>
            <a:r>
              <a:rPr lang="en-US" b="1" dirty="0"/>
              <a:t>Sewer</a:t>
            </a:r>
          </a:p>
        </p:txBody>
      </p:sp>
    </p:spTree>
    <p:extLst>
      <p:ext uri="{BB962C8B-B14F-4D97-AF65-F5344CB8AC3E}">
        <p14:creationId xmlns:p14="http://schemas.microsoft.com/office/powerpoint/2010/main" val="195361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1D881-18CA-44D5-8EED-E015210B453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EB90B7F-261B-4200-83F8-1FB20281CE45}"/>
              </a:ext>
            </a:extLst>
          </p:cNvPr>
          <p:cNvPicPr>
            <a:picLocks noGrp="1" noChangeAspect="1"/>
          </p:cNvPicPr>
          <p:nvPr>
            <p:ph idx="1"/>
          </p:nvPr>
        </p:nvPicPr>
        <p:blipFill>
          <a:blip r:embed="rId2"/>
          <a:stretch>
            <a:fillRect/>
          </a:stretch>
        </p:blipFill>
        <p:spPr>
          <a:xfrm>
            <a:off x="3578087" y="220890"/>
            <a:ext cx="4235546" cy="5365026"/>
          </a:xfrm>
          <a:prstGeom prst="rect">
            <a:avLst/>
          </a:prstGeom>
        </p:spPr>
      </p:pic>
    </p:spTree>
    <p:extLst>
      <p:ext uri="{BB962C8B-B14F-4D97-AF65-F5344CB8AC3E}">
        <p14:creationId xmlns:p14="http://schemas.microsoft.com/office/powerpoint/2010/main" val="214539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US" b="1" dirty="0"/>
              <a:t>City of Lansing Parks and Recreation</a:t>
            </a:r>
          </a:p>
        </p:txBody>
      </p:sp>
      <p:sp>
        <p:nvSpPr>
          <p:cNvPr id="3" name="Content Placeholder 2"/>
          <p:cNvSpPr>
            <a:spLocks noGrp="1"/>
          </p:cNvSpPr>
          <p:nvPr>
            <p:ph idx="1"/>
          </p:nvPr>
        </p:nvSpPr>
        <p:spPr/>
        <p:txBody>
          <a:bodyPr>
            <a:normAutofit/>
          </a:bodyPr>
          <a:lstStyle/>
          <a:p>
            <a:pPr marL="0" indent="0">
              <a:buNone/>
            </a:pPr>
            <a:r>
              <a:rPr lang="en-US" sz="4400" dirty="0"/>
              <a:t>Brett Kaschinske, Director</a:t>
            </a:r>
          </a:p>
        </p:txBody>
      </p:sp>
    </p:spTree>
    <p:extLst>
      <p:ext uri="{BB962C8B-B14F-4D97-AF65-F5344CB8AC3E}">
        <p14:creationId xmlns:p14="http://schemas.microsoft.com/office/powerpoint/2010/main" val="308869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590747" y="-105138"/>
            <a:ext cx="10919807" cy="6136138"/>
          </a:xfrm>
          <a:prstGeom prst="rect">
            <a:avLst/>
          </a:prstGeom>
        </p:spPr>
      </p:pic>
    </p:spTree>
    <p:extLst>
      <p:ext uri="{BB962C8B-B14F-4D97-AF65-F5344CB8AC3E}">
        <p14:creationId xmlns:p14="http://schemas.microsoft.com/office/powerpoint/2010/main" val="117385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67691" y="503658"/>
            <a:ext cx="6718374" cy="1499746"/>
          </a:xfrm>
          <a:prstGeom prst="rect">
            <a:avLst/>
          </a:prstGeom>
        </p:spPr>
      </p:pic>
      <p:pic>
        <p:nvPicPr>
          <p:cNvPr id="4" name="Content Placeholder 3"/>
          <p:cNvPicPr>
            <a:picLocks noGrp="1" noChangeAspect="1"/>
          </p:cNvPicPr>
          <p:nvPr>
            <p:ph idx="1"/>
          </p:nvPr>
        </p:nvPicPr>
        <p:blipFill>
          <a:blip r:embed="rId4"/>
          <a:stretch>
            <a:fillRect/>
          </a:stretch>
        </p:blipFill>
        <p:spPr>
          <a:xfrm>
            <a:off x="1634942" y="1669774"/>
            <a:ext cx="8260667" cy="4412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0424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01479" y="546280"/>
            <a:ext cx="6882981" cy="963251"/>
          </a:xfrm>
          <a:prstGeom prst="rect">
            <a:avLst/>
          </a:prstGeom>
        </p:spPr>
      </p:pic>
      <p:pic>
        <p:nvPicPr>
          <p:cNvPr id="4" name="Content Placeholder 3"/>
          <p:cNvPicPr>
            <a:picLocks noGrp="1" noChangeAspect="1"/>
          </p:cNvPicPr>
          <p:nvPr>
            <p:ph idx="1"/>
          </p:nvPr>
        </p:nvPicPr>
        <p:blipFill>
          <a:blip r:embed="rId4"/>
          <a:stretch>
            <a:fillRect/>
          </a:stretch>
        </p:blipFill>
        <p:spPr>
          <a:xfrm>
            <a:off x="3332510" y="1120843"/>
            <a:ext cx="4413797" cy="4829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38378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23555" y="546280"/>
            <a:ext cx="6791533" cy="963251"/>
          </a:xfrm>
          <a:prstGeom prst="rect">
            <a:avLst/>
          </a:prstGeom>
        </p:spPr>
      </p:pic>
      <p:pic>
        <p:nvPicPr>
          <p:cNvPr id="4" name="Content Placeholder 3"/>
          <p:cNvPicPr>
            <a:picLocks noGrp="1" noChangeAspect="1"/>
          </p:cNvPicPr>
          <p:nvPr>
            <p:ph idx="1"/>
          </p:nvPr>
        </p:nvPicPr>
        <p:blipFill>
          <a:blip r:embed="rId4"/>
          <a:stretch>
            <a:fillRect/>
          </a:stretch>
        </p:blipFill>
        <p:spPr>
          <a:xfrm>
            <a:off x="2504283" y="1087752"/>
            <a:ext cx="6981935" cy="4682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0871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16973" y="546280"/>
            <a:ext cx="8535140" cy="963251"/>
          </a:xfrm>
          <a:prstGeom prst="rect">
            <a:avLst/>
          </a:prstGeom>
        </p:spPr>
      </p:pic>
      <p:pic>
        <p:nvPicPr>
          <p:cNvPr id="5" name="Content Placeholder 4"/>
          <p:cNvPicPr>
            <a:picLocks noGrp="1" noChangeAspect="1"/>
          </p:cNvPicPr>
          <p:nvPr>
            <p:ph idx="1"/>
          </p:nvPr>
        </p:nvPicPr>
        <p:blipFill>
          <a:blip r:embed="rId4"/>
          <a:stretch>
            <a:fillRect/>
          </a:stretch>
        </p:blipFill>
        <p:spPr>
          <a:xfrm>
            <a:off x="838200" y="1690688"/>
            <a:ext cx="4462659" cy="32799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a:stretch>
            <a:fillRect/>
          </a:stretch>
        </p:blipFill>
        <p:spPr>
          <a:xfrm>
            <a:off x="6359425" y="2584334"/>
            <a:ext cx="4901609" cy="3310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5882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074"/>
            <a:ext cx="10515599" cy="1259614"/>
          </a:xfrm>
          <a:ln w="38100">
            <a:solidFill>
              <a:srgbClr val="7030A0"/>
            </a:solidFill>
          </a:ln>
        </p:spPr>
        <p:txBody>
          <a:bodyPr/>
          <a:lstStyle/>
          <a:p>
            <a:r>
              <a:rPr lang="en-US" b="1" dirty="0"/>
              <a:t> 4</a:t>
            </a:r>
            <a:r>
              <a:rPr lang="en-US" b="1" baseline="30000" dirty="0"/>
              <a:t>th</a:t>
            </a:r>
            <a:r>
              <a:rPr lang="en-US" b="1" dirty="0"/>
              <a:t> Ward </a:t>
            </a:r>
          </a:p>
        </p:txBody>
      </p:sp>
      <p:sp>
        <p:nvSpPr>
          <p:cNvPr id="3" name="Content Placeholder 2"/>
          <p:cNvSpPr>
            <a:spLocks noGrp="1"/>
          </p:cNvSpPr>
          <p:nvPr>
            <p:ph idx="1"/>
          </p:nvPr>
        </p:nvSpPr>
        <p:spPr/>
        <p:txBody>
          <a:bodyPr>
            <a:normAutofit/>
          </a:bodyPr>
          <a:lstStyle/>
          <a:p>
            <a:pPr marL="0" indent="0">
              <a:buNone/>
            </a:pPr>
            <a:endParaRPr lang="en-US" sz="9600" dirty="0">
              <a:solidFill>
                <a:srgbClr val="7030A0"/>
              </a:solidFill>
              <a:latin typeface="Freestyle Script" panose="030804020302050B0404" pitchFamily="66" charset="0"/>
            </a:endParaRPr>
          </a:p>
          <a:p>
            <a:pPr marL="0" indent="0">
              <a:buNone/>
            </a:pPr>
            <a:r>
              <a:rPr lang="en-US" sz="9600" dirty="0">
                <a:solidFill>
                  <a:srgbClr val="7030A0"/>
                </a:solidFill>
                <a:latin typeface="Freestyle Script" panose="030804020302050B0404" pitchFamily="66" charset="0"/>
              </a:rPr>
              <a:t>Westside is the </a:t>
            </a:r>
            <a:r>
              <a:rPr lang="en-US" sz="9600" u="sng" dirty="0">
                <a:solidFill>
                  <a:srgbClr val="7030A0"/>
                </a:solidFill>
                <a:latin typeface="Freestyle Script" panose="030804020302050B0404" pitchFamily="66" charset="0"/>
              </a:rPr>
              <a:t>Best</a:t>
            </a:r>
            <a:r>
              <a:rPr lang="en-US" sz="9600" dirty="0">
                <a:solidFill>
                  <a:srgbClr val="7030A0"/>
                </a:solidFill>
                <a:latin typeface="Freestyle Script" panose="030804020302050B0404" pitchFamily="66" charset="0"/>
              </a:rPr>
              <a:t> side</a:t>
            </a:r>
          </a:p>
        </p:txBody>
      </p:sp>
    </p:spTree>
    <p:extLst>
      <p:ext uri="{BB962C8B-B14F-4D97-AF65-F5344CB8AC3E}">
        <p14:creationId xmlns:p14="http://schemas.microsoft.com/office/powerpoint/2010/main" val="3211089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8018" y="258411"/>
            <a:ext cx="7760881" cy="1499746"/>
          </a:xfrm>
          <a:prstGeom prst="rect">
            <a:avLst/>
          </a:prstGeom>
        </p:spPr>
      </p:pic>
      <p:pic>
        <p:nvPicPr>
          <p:cNvPr id="4" name="Content Placeholder 3"/>
          <p:cNvPicPr>
            <a:picLocks noGrp="1" noChangeAspect="1"/>
          </p:cNvPicPr>
          <p:nvPr>
            <p:ph idx="1"/>
          </p:nvPr>
        </p:nvPicPr>
        <p:blipFill>
          <a:blip r:embed="rId4"/>
          <a:stretch>
            <a:fillRect/>
          </a:stretch>
        </p:blipFill>
        <p:spPr>
          <a:xfrm>
            <a:off x="1609917" y="1492602"/>
            <a:ext cx="8157082" cy="4337858"/>
          </a:xfrm>
          <a:prstGeom prst="rect">
            <a:avLst/>
          </a:prstGeom>
        </p:spPr>
      </p:pic>
    </p:spTree>
    <p:extLst>
      <p:ext uri="{BB962C8B-B14F-4D97-AF65-F5344CB8AC3E}">
        <p14:creationId xmlns:p14="http://schemas.microsoft.com/office/powerpoint/2010/main" val="1106811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12126" y="138073"/>
            <a:ext cx="6897348" cy="5173012"/>
          </a:xfrm>
          <a:prstGeom prst="rect">
            <a:avLst/>
          </a:prstGeom>
        </p:spPr>
      </p:pic>
    </p:spTree>
    <p:extLst>
      <p:ext uri="{BB962C8B-B14F-4D97-AF65-F5344CB8AC3E}">
        <p14:creationId xmlns:p14="http://schemas.microsoft.com/office/powerpoint/2010/main" val="177367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10343" y="262050"/>
            <a:ext cx="8386354" cy="5453983"/>
          </a:xfrm>
          <a:prstGeom prst="rect">
            <a:avLst/>
          </a:prstGeom>
        </p:spPr>
      </p:pic>
    </p:spTree>
    <p:extLst>
      <p:ext uri="{BB962C8B-B14F-4D97-AF65-F5344CB8AC3E}">
        <p14:creationId xmlns:p14="http://schemas.microsoft.com/office/powerpoint/2010/main" val="73630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3339878"/>
            <a:ext cx="10515600" cy="1322832"/>
          </a:xfrm>
          <a:prstGeom prst="rect">
            <a:avLst/>
          </a:prstGeom>
        </p:spPr>
      </p:pic>
      <p:pic>
        <p:nvPicPr>
          <p:cNvPr id="5" name="Picture 4"/>
          <p:cNvPicPr>
            <a:picLocks noChangeAspect="1"/>
          </p:cNvPicPr>
          <p:nvPr/>
        </p:nvPicPr>
        <p:blipFill>
          <a:blip r:embed="rId3"/>
          <a:stretch>
            <a:fillRect/>
          </a:stretch>
        </p:blipFill>
        <p:spPr>
          <a:xfrm>
            <a:off x="2625633" y="636813"/>
            <a:ext cx="7556007" cy="5019404"/>
          </a:xfrm>
          <a:prstGeom prst="rect">
            <a:avLst/>
          </a:prstGeom>
        </p:spPr>
      </p:pic>
    </p:spTree>
    <p:extLst>
      <p:ext uri="{BB962C8B-B14F-4D97-AF65-F5344CB8AC3E}">
        <p14:creationId xmlns:p14="http://schemas.microsoft.com/office/powerpoint/2010/main" val="407030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3339878"/>
            <a:ext cx="10515600" cy="1322832"/>
          </a:xfrm>
          <a:prstGeom prst="rect">
            <a:avLst/>
          </a:prstGeom>
        </p:spPr>
      </p:pic>
      <p:pic>
        <p:nvPicPr>
          <p:cNvPr id="5" name="Picture 4"/>
          <p:cNvPicPr>
            <a:picLocks noChangeAspect="1"/>
          </p:cNvPicPr>
          <p:nvPr/>
        </p:nvPicPr>
        <p:blipFill>
          <a:blip r:embed="rId3"/>
          <a:stretch>
            <a:fillRect/>
          </a:stretch>
        </p:blipFill>
        <p:spPr>
          <a:xfrm>
            <a:off x="2481942" y="212270"/>
            <a:ext cx="7276012" cy="5574575"/>
          </a:xfrm>
          <a:prstGeom prst="rect">
            <a:avLst/>
          </a:prstGeom>
        </p:spPr>
      </p:pic>
    </p:spTree>
    <p:extLst>
      <p:ext uri="{BB962C8B-B14F-4D97-AF65-F5344CB8AC3E}">
        <p14:creationId xmlns:p14="http://schemas.microsoft.com/office/powerpoint/2010/main" val="1203426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US" b="1" dirty="0"/>
              <a:t>Resources</a:t>
            </a:r>
            <a:r>
              <a:rPr lang="en-US" dirty="0"/>
              <a:t> </a:t>
            </a:r>
          </a:p>
        </p:txBody>
      </p:sp>
      <p:sp>
        <p:nvSpPr>
          <p:cNvPr id="8" name="Content Placeholder 7"/>
          <p:cNvSpPr>
            <a:spLocks noGrp="1"/>
          </p:cNvSpPr>
          <p:nvPr>
            <p:ph idx="1"/>
          </p:nvPr>
        </p:nvSpPr>
        <p:spPr/>
        <p:txBody>
          <a:bodyPr/>
          <a:lstStyle/>
          <a:p>
            <a:endParaRPr lang="en-US" dirty="0"/>
          </a:p>
          <a:p>
            <a:endParaRPr lang="en-US" dirty="0"/>
          </a:p>
          <a:p>
            <a:pPr marL="0" indent="0" algn="ctr">
              <a:buNone/>
            </a:pPr>
            <a:r>
              <a:rPr lang="en-US" sz="9600" dirty="0">
                <a:solidFill>
                  <a:srgbClr val="7030A0"/>
                </a:solidFill>
                <a:latin typeface="Freestyle Script" panose="030804020302050B0404" pitchFamily="66" charset="0"/>
              </a:rPr>
              <a:t>Thank you!</a:t>
            </a:r>
          </a:p>
        </p:txBody>
      </p:sp>
    </p:spTree>
    <p:extLst>
      <p:ext uri="{BB962C8B-B14F-4D97-AF65-F5344CB8AC3E}">
        <p14:creationId xmlns:p14="http://schemas.microsoft.com/office/powerpoint/2010/main" val="94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p:spPr>
        <p:txBody>
          <a:bodyPr/>
          <a:lstStyle/>
          <a:p>
            <a:r>
              <a:rPr lang="en-US" b="1" dirty="0"/>
              <a:t> Welcome Neighbors</a:t>
            </a:r>
          </a:p>
        </p:txBody>
      </p:sp>
      <p:sp>
        <p:nvSpPr>
          <p:cNvPr id="3" name="Content Placeholder 2"/>
          <p:cNvSpPr>
            <a:spLocks noGrp="1"/>
          </p:cNvSpPr>
          <p:nvPr>
            <p:ph idx="1"/>
          </p:nvPr>
        </p:nvSpPr>
        <p:spPr/>
        <p:txBody>
          <a:bodyPr/>
          <a:lstStyle/>
          <a:p>
            <a:pPr marL="0" indent="0">
              <a:buNone/>
            </a:pPr>
            <a:r>
              <a:rPr lang="en-US" sz="4800" b="1" dirty="0"/>
              <a:t>Mayor Andy Schor</a:t>
            </a:r>
          </a:p>
          <a:p>
            <a:pPr marL="0" indent="0">
              <a:buNone/>
            </a:pPr>
            <a:r>
              <a:rPr lang="en-US" sz="4800" dirty="0"/>
              <a:t>City of Lansing</a:t>
            </a:r>
          </a:p>
          <a:p>
            <a:pPr marL="0" indent="0">
              <a:buNone/>
            </a:pPr>
            <a:endParaRPr lang="en-US" sz="4800" dirty="0"/>
          </a:p>
          <a:p>
            <a:pPr marL="0" indent="0">
              <a:buNone/>
            </a:pPr>
            <a:r>
              <a:rPr lang="en-US" sz="4800" b="1" dirty="0"/>
              <a:t>Superintendent Yvonne Caamal Canul </a:t>
            </a:r>
            <a:r>
              <a:rPr lang="en-US" sz="4800" dirty="0"/>
              <a:t>Lansing School District</a:t>
            </a:r>
          </a:p>
        </p:txBody>
      </p:sp>
    </p:spTree>
    <p:extLst>
      <p:ext uri="{BB962C8B-B14F-4D97-AF65-F5344CB8AC3E}">
        <p14:creationId xmlns:p14="http://schemas.microsoft.com/office/powerpoint/2010/main" val="252113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idx="1"/>
          </p:nvPr>
        </p:nvSpPr>
        <p:spPr bwMode="auto">
          <a:xfrm>
            <a:off x="156754" y="2004159"/>
            <a:ext cx="18446246" cy="241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i="0" u="none" strike="noStrike" cap="none" normalizeH="0" baseline="0" dirty="0">
                <a:ln>
                  <a:noFill/>
                </a:ln>
                <a:solidFill>
                  <a:schemeClr val="tx1"/>
                </a:solidFill>
                <a:effectLst/>
                <a:latin typeface="Arial" panose="020B0604020202020204" pitchFamily="34" charset="0"/>
                <a:ea typeface="Calibri" panose="020F0502020204030204" pitchFamily="34" charset="0"/>
              </a:rPr>
              <a:t>Will build a new, cleaner and efficient $500 million</a:t>
            </a:r>
            <a:r>
              <a:rPr kumimoji="0" lang="en-US" altLang="en-US" i="0" u="none" strike="noStrike" cap="none" normalizeH="0" dirty="0">
                <a:ln>
                  <a:noFill/>
                </a:ln>
                <a:solidFill>
                  <a:schemeClr val="tx1"/>
                </a:solidFill>
                <a:effectLst/>
                <a:latin typeface="Arial" panose="020B0604020202020204" pitchFamily="34" charset="0"/>
                <a:ea typeface="Calibri" panose="020F0502020204030204" pitchFamily="34" charset="0"/>
              </a:rPr>
              <a:t> </a:t>
            </a:r>
            <a:r>
              <a:rPr kumimoji="0" lang="en-US" altLang="en-US" i="0" u="none" strike="noStrike" cap="none" normalizeH="0" baseline="0" dirty="0">
                <a:ln>
                  <a:noFill/>
                </a:ln>
                <a:solidFill>
                  <a:schemeClr val="tx1"/>
                </a:solidFill>
                <a:effectLst/>
                <a:latin typeface="Arial" panose="020B0604020202020204" pitchFamily="34" charset="0"/>
                <a:ea typeface="Calibri" panose="020F0502020204030204" pitchFamily="34" charset="0"/>
              </a:rPr>
              <a:t>natural gas-fired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i="0" u="none" strike="noStrike" cap="none" normalizeH="0" baseline="0" dirty="0">
                <a:ln>
                  <a:noFill/>
                </a:ln>
                <a:solidFill>
                  <a:schemeClr val="tx1"/>
                </a:solidFill>
                <a:effectLst/>
                <a:latin typeface="Arial" panose="020B0604020202020204" pitchFamily="34" charset="0"/>
                <a:ea typeface="Calibri" panose="020F0502020204030204" pitchFamily="34" charset="0"/>
              </a:rPr>
              <a:t>power plant at the Erikson Power Station facility in Delta Township.</a:t>
            </a:r>
          </a:p>
          <a:p>
            <a:pPr marL="0" marR="0" lvl="0" indent="0" algn="l" defTabSz="914400" rtl="0" eaLnBrk="0" fontAlgn="base" latinLnBrk="0" hangingPunct="0">
              <a:lnSpc>
                <a:spcPct val="100000"/>
              </a:lnSpc>
              <a:spcBef>
                <a:spcPct val="0"/>
              </a:spcBef>
              <a:spcAft>
                <a:spcPct val="0"/>
              </a:spcAft>
              <a:buClrTx/>
              <a:buSzTx/>
              <a:buNone/>
              <a:tabLst/>
            </a:pPr>
            <a:endParaRPr lang="en-US" altLang="en-US" dirty="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i="0" u="none" strike="noStrike" cap="none" normalizeH="0" baseline="0" dirty="0">
                <a:ln>
                  <a:noFill/>
                </a:ln>
                <a:solidFill>
                  <a:schemeClr val="tx1"/>
                </a:solidFill>
                <a:effectLst/>
                <a:latin typeface="Arial" panose="020B0604020202020204" pitchFamily="34" charset="0"/>
                <a:ea typeface="Calibri" panose="020F0502020204030204" pitchFamily="34" charset="0"/>
              </a:rPr>
              <a:t>Plant will complement its investment in renewable energy projects and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i="0" u="none" strike="noStrike" cap="none" normalizeH="0" baseline="0" dirty="0">
                <a:ln>
                  <a:noFill/>
                </a:ln>
                <a:solidFill>
                  <a:schemeClr val="tx1"/>
                </a:solidFill>
                <a:effectLst/>
                <a:latin typeface="Arial" panose="020B0604020202020204" pitchFamily="34" charset="0"/>
                <a:ea typeface="Calibri" panose="020F0502020204030204" pitchFamily="34" charset="0"/>
              </a:rPr>
              <a:t>its energy efficiency programs.</a:t>
            </a:r>
            <a:endParaRPr kumimoji="0" lang="en-US" altLang="en-US" sz="10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526325" y="103867"/>
            <a:ext cx="2870017" cy="1607209"/>
          </a:xfrm>
          <a:prstGeom prst="rect">
            <a:avLst/>
          </a:prstGeom>
        </p:spPr>
      </p:pic>
    </p:spTree>
    <p:extLst>
      <p:ext uri="{BB962C8B-B14F-4D97-AF65-F5344CB8AC3E}">
        <p14:creationId xmlns:p14="http://schemas.microsoft.com/office/powerpoint/2010/main" val="223040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eaLnBrk="0" fontAlgn="base" hangingPunct="0">
              <a:lnSpc>
                <a:spcPct val="100000"/>
              </a:lnSpc>
              <a:spcBef>
                <a:spcPct val="0"/>
              </a:spcBef>
              <a:spcAft>
                <a:spcPct val="0"/>
              </a:spcAft>
              <a:buNone/>
            </a:pPr>
            <a:endParaRPr lang="en-US" altLang="en-US" dirty="0">
              <a:latin typeface="Arial" panose="020B0604020202020204" pitchFamily="34" charset="0"/>
              <a:ea typeface="Calibri" panose="020F0502020204030204" pitchFamily="34" charset="0"/>
            </a:endParaRPr>
          </a:p>
          <a:p>
            <a:pPr marL="0" lvl="0" indent="0" eaLnBrk="0" fontAlgn="base" hangingPunct="0">
              <a:lnSpc>
                <a:spcPct val="100000"/>
              </a:lnSpc>
              <a:spcBef>
                <a:spcPct val="0"/>
              </a:spcBef>
              <a:spcAft>
                <a:spcPct val="0"/>
              </a:spcAft>
              <a:buNone/>
            </a:pPr>
            <a:r>
              <a:rPr lang="en-US" altLang="en-US" dirty="0">
                <a:latin typeface="Arial" panose="020B0604020202020204" pitchFamily="34" charset="0"/>
                <a:ea typeface="Calibri" panose="020F0502020204030204" pitchFamily="34" charset="0"/>
              </a:rPr>
              <a:t>Relocation of BWL’s Penn-Hazel Complex, including its warehouse and line, water, fleet and maintenance departments, to a new facility to be built at the RACER Trust site off of W. Saginaw St. and Stanley St. on Lansing’s west side.</a:t>
            </a:r>
            <a:endParaRPr kumimoji="0" lang="en-US" altLang="en-US" sz="200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b="1" dirty="0">
                <a:latin typeface="Arial" panose="020B0604020202020204" pitchFamily="34" charset="0"/>
                <a:ea typeface="Calibri" panose="020F0502020204030204" pitchFamily="34" charset="0"/>
              </a:rPr>
              <a:t> </a:t>
            </a:r>
            <a:endParaRPr lang="en-US" dirty="0"/>
          </a:p>
        </p:txBody>
      </p:sp>
      <p:pic>
        <p:nvPicPr>
          <p:cNvPr id="6" name="Picture 5"/>
          <p:cNvPicPr>
            <a:picLocks noChangeAspect="1"/>
          </p:cNvPicPr>
          <p:nvPr/>
        </p:nvPicPr>
        <p:blipFill>
          <a:blip r:embed="rId2"/>
          <a:stretch>
            <a:fillRect/>
          </a:stretch>
        </p:blipFill>
        <p:spPr>
          <a:xfrm>
            <a:off x="838200" y="390509"/>
            <a:ext cx="2871465" cy="1609483"/>
          </a:xfrm>
          <a:prstGeom prst="rect">
            <a:avLst/>
          </a:prstGeom>
        </p:spPr>
      </p:pic>
    </p:spTree>
    <p:extLst>
      <p:ext uri="{BB962C8B-B14F-4D97-AF65-F5344CB8AC3E}">
        <p14:creationId xmlns:p14="http://schemas.microsoft.com/office/powerpoint/2010/main" val="437209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buNone/>
            </a:pPr>
            <a:r>
              <a:rPr lang="en-US" dirty="0">
                <a:latin typeface="Arial" panose="020B0604020202020204" pitchFamily="34" charset="0"/>
                <a:cs typeface="Arial" panose="020B0604020202020204" pitchFamily="34" charset="0"/>
              </a:rPr>
              <a:t>BWL is in the first phase of installation of Smart Meters through its service territory. Approximately 5,200 meters have been installed so far. Installation will continue throughout the next 2-3 years.</a:t>
            </a:r>
          </a:p>
          <a:p>
            <a:pPr marL="0" indent="0">
              <a:buNone/>
            </a:pPr>
            <a:endParaRPr lang="en-US" dirty="0"/>
          </a:p>
        </p:txBody>
      </p:sp>
      <p:pic>
        <p:nvPicPr>
          <p:cNvPr id="7" name="Picture 6"/>
          <p:cNvPicPr>
            <a:picLocks noChangeAspect="1"/>
          </p:cNvPicPr>
          <p:nvPr/>
        </p:nvPicPr>
        <p:blipFill>
          <a:blip r:embed="rId2"/>
          <a:stretch>
            <a:fillRect/>
          </a:stretch>
        </p:blipFill>
        <p:spPr>
          <a:xfrm>
            <a:off x="838200" y="216142"/>
            <a:ext cx="2871465" cy="1609483"/>
          </a:xfrm>
          <a:prstGeom prst="rect">
            <a:avLst/>
          </a:prstGeom>
        </p:spPr>
      </p:pic>
    </p:spTree>
    <p:extLst>
      <p:ext uri="{BB962C8B-B14F-4D97-AF65-F5344CB8AC3E}">
        <p14:creationId xmlns:p14="http://schemas.microsoft.com/office/powerpoint/2010/main" val="173872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US" b="1" dirty="0"/>
              <a:t>Public Service </a:t>
            </a:r>
          </a:p>
        </p:txBody>
      </p:sp>
      <p:sp>
        <p:nvSpPr>
          <p:cNvPr id="3" name="Content Placeholder 2"/>
          <p:cNvSpPr>
            <a:spLocks noGrp="1"/>
          </p:cNvSpPr>
          <p:nvPr>
            <p:ph idx="1"/>
          </p:nvPr>
        </p:nvSpPr>
        <p:spPr/>
        <p:txBody>
          <a:bodyPr>
            <a:normAutofit/>
          </a:bodyPr>
          <a:lstStyle/>
          <a:p>
            <a:pPr marL="0" indent="0">
              <a:buNone/>
            </a:pPr>
            <a:r>
              <a:rPr lang="en-US" sz="4400" dirty="0"/>
              <a:t>Andy Kilpatrick, Director</a:t>
            </a:r>
          </a:p>
        </p:txBody>
      </p:sp>
    </p:spTree>
    <p:extLst>
      <p:ext uri="{BB962C8B-B14F-4D97-AF65-F5344CB8AC3E}">
        <p14:creationId xmlns:p14="http://schemas.microsoft.com/office/powerpoint/2010/main" val="425782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CAADA9-CACF-4200-AA34-B6EBAAB433B4}"/>
              </a:ext>
            </a:extLst>
          </p:cNvPr>
          <p:cNvSpPr>
            <a:spLocks noGrp="1"/>
          </p:cNvSpPr>
          <p:nvPr>
            <p:ph idx="1"/>
          </p:nvPr>
        </p:nvSpPr>
        <p:spPr/>
        <p:txBody>
          <a:bodyPr/>
          <a:lstStyle/>
          <a:p>
            <a:r>
              <a:rPr lang="en-US" dirty="0"/>
              <a:t>Lansing has approximately 410 miles of streets (107 major, 303 local), equating to about 930 lane miles of pavement to maintain.</a:t>
            </a:r>
          </a:p>
          <a:p>
            <a:r>
              <a:rPr lang="en-US" dirty="0"/>
              <a:t>Funding comes from Act 51 ($12.8 million), Federal sources ($1.5 million) and millage funding ($2 million) for a total of approximately $16.3 million.</a:t>
            </a:r>
          </a:p>
          <a:p>
            <a:r>
              <a:rPr lang="en-US" dirty="0"/>
              <a:t>To keep pace with the annual deterioration of the network, we need $20 to $25 million in funding for projects alone.</a:t>
            </a:r>
          </a:p>
          <a:p>
            <a:pPr marL="0" indent="0">
              <a:buNone/>
            </a:pPr>
            <a:endParaRPr lang="en-US" dirty="0"/>
          </a:p>
        </p:txBody>
      </p:sp>
      <p:sp>
        <p:nvSpPr>
          <p:cNvPr id="4" name="Title 1">
            <a:extLst>
              <a:ext uri="{FF2B5EF4-FFF2-40B4-BE49-F238E27FC236}">
                <a16:creationId xmlns:a16="http://schemas.microsoft.com/office/drawing/2014/main" xmlns="" id="{4E4D6C5B-6290-4F30-B443-043895F1C191}"/>
              </a:ext>
            </a:extLst>
          </p:cNvPr>
          <p:cNvSpPr>
            <a:spLocks noGrp="1"/>
          </p:cNvSpPr>
          <p:nvPr>
            <p:ph type="title"/>
          </p:nvPr>
        </p:nvSpPr>
        <p:spPr>
          <a:ln w="38100">
            <a:solidFill>
              <a:srgbClr val="7030A0"/>
            </a:solidFill>
          </a:ln>
        </p:spPr>
        <p:txBody>
          <a:bodyPr/>
          <a:lstStyle/>
          <a:p>
            <a:r>
              <a:rPr lang="en-US" b="1" dirty="0"/>
              <a:t>Streets</a:t>
            </a:r>
          </a:p>
        </p:txBody>
      </p:sp>
    </p:spTree>
    <p:extLst>
      <p:ext uri="{BB962C8B-B14F-4D97-AF65-F5344CB8AC3E}">
        <p14:creationId xmlns:p14="http://schemas.microsoft.com/office/powerpoint/2010/main" val="14819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1381EDEA-3D83-46BE-8A54-604783E2174B}"/>
              </a:ext>
            </a:extLst>
          </p:cNvPr>
          <p:cNvGraphicFramePr>
            <a:graphicFrameLocks noGrp="1"/>
          </p:cNvGraphicFramePr>
          <p:nvPr>
            <p:ph idx="1"/>
            <p:extLst>
              <p:ext uri="{D42A27DB-BD31-4B8C-83A1-F6EECF244321}">
                <p14:modId xmlns:p14="http://schemas.microsoft.com/office/powerpoint/2010/main" val="3240858406"/>
              </p:ext>
            </p:extLst>
          </p:nvPr>
        </p:nvGraphicFramePr>
        <p:xfrm>
          <a:off x="2411895" y="2014331"/>
          <a:ext cx="7588320" cy="3392556"/>
        </p:xfrm>
        <a:graphic>
          <a:graphicData uri="http://schemas.openxmlformats.org/drawingml/2006/table">
            <a:tbl>
              <a:tblPr firstRow="1" firstCol="1" bandRow="1">
                <a:tableStyleId>{5C22544A-7EE6-4342-B048-85BDC9FD1C3A}</a:tableStyleId>
              </a:tblPr>
              <a:tblGrid>
                <a:gridCol w="2435973">
                  <a:extLst>
                    <a:ext uri="{9D8B030D-6E8A-4147-A177-3AD203B41FA5}">
                      <a16:colId xmlns:a16="http://schemas.microsoft.com/office/drawing/2014/main" xmlns="" val="3924962185"/>
                    </a:ext>
                  </a:extLst>
                </a:gridCol>
                <a:gridCol w="1156649">
                  <a:extLst>
                    <a:ext uri="{9D8B030D-6E8A-4147-A177-3AD203B41FA5}">
                      <a16:colId xmlns:a16="http://schemas.microsoft.com/office/drawing/2014/main" xmlns="" val="3703487554"/>
                    </a:ext>
                  </a:extLst>
                </a:gridCol>
                <a:gridCol w="2102999">
                  <a:extLst>
                    <a:ext uri="{9D8B030D-6E8A-4147-A177-3AD203B41FA5}">
                      <a16:colId xmlns:a16="http://schemas.microsoft.com/office/drawing/2014/main" xmlns="" val="2930744722"/>
                    </a:ext>
                  </a:extLst>
                </a:gridCol>
                <a:gridCol w="1892699">
                  <a:extLst>
                    <a:ext uri="{9D8B030D-6E8A-4147-A177-3AD203B41FA5}">
                      <a16:colId xmlns:a16="http://schemas.microsoft.com/office/drawing/2014/main" xmlns="" val="538977880"/>
                    </a:ext>
                  </a:extLst>
                </a:gridCol>
              </a:tblGrid>
              <a:tr h="422380">
                <a:tc>
                  <a:txBody>
                    <a:bodyPr/>
                    <a:lstStyle/>
                    <a:p>
                      <a:pPr marL="0" marR="0" algn="l">
                        <a:lnSpc>
                          <a:spcPct val="107000"/>
                        </a:lnSpc>
                        <a:spcBef>
                          <a:spcPts val="0"/>
                        </a:spcBef>
                        <a:spcAft>
                          <a:spcPts val="0"/>
                        </a:spcAft>
                      </a:pPr>
                      <a:r>
                        <a:rPr lang="en-US" sz="1200" dirty="0">
                          <a:solidFill>
                            <a:schemeClr val="bg1"/>
                          </a:solidFill>
                          <a:effectLst/>
                        </a:rPr>
                        <a:t>Mill and Overlay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0.04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Savoy 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 $         6,000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346221086"/>
                  </a:ext>
                </a:extLst>
              </a:tr>
              <a:tr h="414777">
                <a:tc>
                  <a:txBody>
                    <a:bodyPr/>
                    <a:lstStyle/>
                    <a:p>
                      <a:pPr marL="0" marR="0" algn="l">
                        <a:lnSpc>
                          <a:spcPct val="107000"/>
                        </a:lnSpc>
                        <a:spcBef>
                          <a:spcPts val="0"/>
                        </a:spcBef>
                        <a:spcAft>
                          <a:spcPts val="0"/>
                        </a:spcAft>
                      </a:pPr>
                      <a:r>
                        <a:rPr lang="en-US" sz="1200" dirty="0">
                          <a:solidFill>
                            <a:schemeClr val="bg1"/>
                          </a:solidFill>
                          <a:effectLst/>
                        </a:rPr>
                        <a:t>Mill and Overlay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Keegan 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 $       32,000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32778286"/>
                  </a:ext>
                </a:extLst>
              </a:tr>
              <a:tr h="422380">
                <a:tc>
                  <a:txBody>
                    <a:bodyPr/>
                    <a:lstStyle/>
                    <a:p>
                      <a:pPr marL="0" marR="0" algn="l">
                        <a:lnSpc>
                          <a:spcPct val="107000"/>
                        </a:lnSpc>
                        <a:spcBef>
                          <a:spcPts val="0"/>
                        </a:spcBef>
                        <a:spcAft>
                          <a:spcPts val="0"/>
                        </a:spcAft>
                      </a:pPr>
                      <a:r>
                        <a:rPr lang="en-US" sz="1200" dirty="0">
                          <a:solidFill>
                            <a:schemeClr val="bg1"/>
                          </a:solidFill>
                          <a:effectLst/>
                        </a:rPr>
                        <a:t>Mill and Overlay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Stanley 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 $       29,700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99850114"/>
                  </a:ext>
                </a:extLst>
              </a:tr>
              <a:tr h="422380">
                <a:tc>
                  <a:txBody>
                    <a:bodyPr/>
                    <a:lstStyle/>
                    <a:p>
                      <a:pPr marL="0" marR="0" algn="l">
                        <a:lnSpc>
                          <a:spcPct val="107000"/>
                        </a:lnSpc>
                        <a:spcBef>
                          <a:spcPts val="0"/>
                        </a:spcBef>
                        <a:spcAft>
                          <a:spcPts val="0"/>
                        </a:spcAft>
                      </a:pPr>
                      <a:r>
                        <a:rPr lang="en-US" sz="1200" dirty="0">
                          <a:solidFill>
                            <a:schemeClr val="bg1"/>
                          </a:solidFill>
                          <a:effectLst/>
                        </a:rPr>
                        <a:t>Mill and Overlay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N Walnut 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 $     102,200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69566360"/>
                  </a:ext>
                </a:extLst>
              </a:tr>
              <a:tr h="422380">
                <a:tc>
                  <a:txBody>
                    <a:bodyPr/>
                    <a:lstStyle/>
                    <a:p>
                      <a:pPr marL="0" marR="0" algn="l">
                        <a:lnSpc>
                          <a:spcPct val="107000"/>
                        </a:lnSpc>
                        <a:spcBef>
                          <a:spcPts val="0"/>
                        </a:spcBef>
                        <a:spcAft>
                          <a:spcPts val="0"/>
                        </a:spcAft>
                      </a:pPr>
                      <a:r>
                        <a:rPr lang="en-US" sz="1200" dirty="0">
                          <a:solidFill>
                            <a:schemeClr val="bg1"/>
                          </a:solidFill>
                          <a:effectLst/>
                        </a:rPr>
                        <a:t>Mill and Overlay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Turner 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 $     101,800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972218209"/>
                  </a:ext>
                </a:extLst>
              </a:tr>
              <a:tr h="443499">
                <a:tc>
                  <a:txBody>
                    <a:bodyPr/>
                    <a:lstStyle/>
                    <a:p>
                      <a:pPr marL="0" marR="0" algn="l">
                        <a:lnSpc>
                          <a:spcPct val="107000"/>
                        </a:lnSpc>
                        <a:spcBef>
                          <a:spcPts val="0"/>
                        </a:spcBef>
                        <a:spcAft>
                          <a:spcPts val="0"/>
                        </a:spcAft>
                      </a:pPr>
                      <a:r>
                        <a:rPr lang="en-US" sz="1200" dirty="0">
                          <a:solidFill>
                            <a:schemeClr val="bg1"/>
                          </a:solidFill>
                          <a:effectLst/>
                        </a:rPr>
                        <a:t>Mill and Overlay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W Willow 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 $     470,000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46965922"/>
                  </a:ext>
                </a:extLst>
              </a:tr>
              <a:tr h="422380">
                <a:tc>
                  <a:txBody>
                    <a:bodyPr/>
                    <a:lstStyle/>
                    <a:p>
                      <a:pPr marL="0" marR="0" algn="r">
                        <a:lnSpc>
                          <a:spcPct val="107000"/>
                        </a:lnSpc>
                        <a:spcBef>
                          <a:spcPts val="0"/>
                        </a:spcBef>
                        <a:spcAft>
                          <a:spcPts val="0"/>
                        </a:spcAft>
                      </a:pPr>
                      <a:r>
                        <a:rPr lang="en-US" sz="1200" dirty="0">
                          <a:solidFill>
                            <a:schemeClr val="bg1"/>
                          </a:solidFill>
                          <a:effectLst/>
                        </a:rPr>
                        <a:t>Ward 4</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a:effectLst/>
                        </a:rPr>
                        <a:t> $     639,900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833573082"/>
                  </a:ext>
                </a:extLst>
              </a:tr>
              <a:tr h="422380">
                <a:tc>
                  <a:txBody>
                    <a:bodyPr/>
                    <a:lstStyle/>
                    <a:p>
                      <a:pPr marL="0" marR="0" algn="r">
                        <a:lnSpc>
                          <a:spcPct val="107000"/>
                        </a:lnSpc>
                        <a:spcBef>
                          <a:spcPts val="0"/>
                        </a:spcBef>
                        <a:spcAft>
                          <a:spcPts val="0"/>
                        </a:spcAft>
                      </a:pPr>
                      <a:r>
                        <a:rPr lang="en-US" sz="1200" dirty="0">
                          <a:solidFill>
                            <a:schemeClr val="bg1"/>
                          </a:solidFill>
                          <a:effectLst/>
                        </a:rPr>
                        <a:t>Total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7.56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200" dirty="0">
                          <a:effectLst/>
                        </a:rPr>
                        <a:t> $  2,642,000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20270799"/>
                  </a:ext>
                </a:extLst>
              </a:tr>
            </a:tbl>
          </a:graphicData>
        </a:graphic>
      </p:graphicFrame>
      <p:sp>
        <p:nvSpPr>
          <p:cNvPr id="4" name="Title 1">
            <a:extLst>
              <a:ext uri="{FF2B5EF4-FFF2-40B4-BE49-F238E27FC236}">
                <a16:creationId xmlns:a16="http://schemas.microsoft.com/office/drawing/2014/main" xmlns="" id="{78634EB9-8F32-4D4E-8702-606D5688A989}"/>
              </a:ext>
            </a:extLst>
          </p:cNvPr>
          <p:cNvSpPr>
            <a:spLocks noGrp="1"/>
          </p:cNvSpPr>
          <p:nvPr>
            <p:ph type="title"/>
          </p:nvPr>
        </p:nvSpPr>
        <p:spPr>
          <a:ln w="38100">
            <a:solidFill>
              <a:srgbClr val="7030A0"/>
            </a:solidFill>
          </a:ln>
        </p:spPr>
        <p:txBody>
          <a:bodyPr/>
          <a:lstStyle/>
          <a:p>
            <a:r>
              <a:rPr lang="en-US" b="1" dirty="0"/>
              <a:t>2017 Street repairs in 4</a:t>
            </a:r>
            <a:r>
              <a:rPr lang="en-US" b="1" baseline="30000" dirty="0"/>
              <a:t>th</a:t>
            </a:r>
            <a:r>
              <a:rPr lang="en-US" b="1" dirty="0"/>
              <a:t> Ward</a:t>
            </a:r>
          </a:p>
        </p:txBody>
      </p:sp>
    </p:spTree>
    <p:extLst>
      <p:ext uri="{BB962C8B-B14F-4D97-AF65-F5344CB8AC3E}">
        <p14:creationId xmlns:p14="http://schemas.microsoft.com/office/powerpoint/2010/main" val="1680780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Neighborhoods_Citizen Engagement</Template>
  <TotalTime>366</TotalTime>
  <Words>834</Words>
  <Application>Microsoft Office PowerPoint</Application>
  <PresentationFormat>Widescreen</PresentationFormat>
  <Paragraphs>103</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Freestyle Script</vt:lpstr>
      <vt:lpstr>Times New Roman</vt:lpstr>
      <vt:lpstr>Office Theme</vt:lpstr>
      <vt:lpstr>Housing + Neighborhood Resource Summit</vt:lpstr>
      <vt:lpstr> 4th Ward </vt:lpstr>
      <vt:lpstr> Welcome Neighbors</vt:lpstr>
      <vt:lpstr>PowerPoint Presentation</vt:lpstr>
      <vt:lpstr>PowerPoint Presentation</vt:lpstr>
      <vt:lpstr>PowerPoint Presentation</vt:lpstr>
      <vt:lpstr>Public Service </vt:lpstr>
      <vt:lpstr>Streets</vt:lpstr>
      <vt:lpstr>2017 Street repairs in 4th Ward</vt:lpstr>
      <vt:lpstr>2018 planned street repairs</vt:lpstr>
      <vt:lpstr>Sidewalks</vt:lpstr>
      <vt:lpstr>Sewer</vt:lpstr>
      <vt:lpstr>PowerPoint Presentation</vt:lpstr>
      <vt:lpstr>City of Lansing Parks and Recreation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Andi</dc:creator>
  <cp:lastModifiedBy>Matthias Bell</cp:lastModifiedBy>
  <cp:revision>35</cp:revision>
  <dcterms:created xsi:type="dcterms:W3CDTF">2018-02-12T17:26:45Z</dcterms:created>
  <dcterms:modified xsi:type="dcterms:W3CDTF">2018-02-20T03:36:31Z</dcterms:modified>
</cp:coreProperties>
</file>